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57" r:id="rId3"/>
    <p:sldId id="289" r:id="rId4"/>
    <p:sldId id="290" r:id="rId5"/>
    <p:sldId id="306" r:id="rId6"/>
    <p:sldId id="258" r:id="rId7"/>
    <p:sldId id="291" r:id="rId8"/>
    <p:sldId id="259" r:id="rId9"/>
    <p:sldId id="261" r:id="rId10"/>
    <p:sldId id="260" r:id="rId11"/>
    <p:sldId id="292" r:id="rId12"/>
    <p:sldId id="262" r:id="rId13"/>
    <p:sldId id="307" r:id="rId14"/>
    <p:sldId id="308" r:id="rId15"/>
    <p:sldId id="286" r:id="rId16"/>
    <p:sldId id="294" r:id="rId17"/>
    <p:sldId id="295" r:id="rId18"/>
    <p:sldId id="299" r:id="rId19"/>
    <p:sldId id="296" r:id="rId20"/>
    <p:sldId id="297" r:id="rId21"/>
    <p:sldId id="298" r:id="rId22"/>
    <p:sldId id="300" r:id="rId23"/>
    <p:sldId id="301" r:id="rId24"/>
    <p:sldId id="312" r:id="rId25"/>
    <p:sldId id="303" r:id="rId26"/>
    <p:sldId id="302" r:id="rId27"/>
    <p:sldId id="304" r:id="rId28"/>
    <p:sldId id="305" r:id="rId29"/>
    <p:sldId id="287" r:id="rId30"/>
    <p:sldId id="311" r:id="rId31"/>
    <p:sldId id="309" r:id="rId32"/>
    <p:sldId id="282" r:id="rId33"/>
    <p:sldId id="310" r:id="rId34"/>
    <p:sldId id="285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11C81D-381B-4726-8C54-297205668B7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F7F66E-DA46-4E37-BF83-9F457B5A4E95}">
      <dgm:prSet phldrT="[Text]"/>
      <dgm:spPr/>
      <dgm:t>
        <a:bodyPr/>
        <a:lstStyle/>
        <a:p>
          <a:r>
            <a:rPr lang="sr-Latn-CS" dirty="0" smtClean="0"/>
            <a:t>Simpatički i neurohumoralni (metabolički) odgovor</a:t>
          </a:r>
          <a:endParaRPr lang="en-US" dirty="0"/>
        </a:p>
      </dgm:t>
    </dgm:pt>
    <dgm:pt modelId="{163288BA-D254-4A54-9F9A-2954A03B4A8B}" type="parTrans" cxnId="{FC5219B3-E3E3-48BD-87DD-4D8E349B9862}">
      <dgm:prSet/>
      <dgm:spPr/>
      <dgm:t>
        <a:bodyPr/>
        <a:lstStyle/>
        <a:p>
          <a:endParaRPr lang="en-US"/>
        </a:p>
      </dgm:t>
    </dgm:pt>
    <dgm:pt modelId="{C963F5E9-5FD5-4485-B9E2-6DD5E6473CAC}" type="sibTrans" cxnId="{FC5219B3-E3E3-48BD-87DD-4D8E349B9862}">
      <dgm:prSet/>
      <dgm:spPr/>
      <dgm:t>
        <a:bodyPr/>
        <a:lstStyle/>
        <a:p>
          <a:endParaRPr lang="en-US" dirty="0"/>
        </a:p>
      </dgm:t>
    </dgm:pt>
    <dgm:pt modelId="{D66758BE-0E37-4015-8713-8E300AEB34FF}">
      <dgm:prSet phldrT="[Text]"/>
      <dgm:spPr>
        <a:gradFill flip="none" rotWithShape="0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</dgm:spPr>
      <dgm:t>
        <a:bodyPr/>
        <a:lstStyle/>
        <a:p>
          <a:r>
            <a:rPr lang="sr-Latn-CS" dirty="0" smtClean="0"/>
            <a:t>Povećanje nivoa kateholamina, antidiuretskog hormona, lipoliza, proteinoliza, imunosupresija, hiperkoagulabilnost</a:t>
          </a:r>
          <a:endParaRPr lang="en-US" dirty="0"/>
        </a:p>
      </dgm:t>
    </dgm:pt>
    <dgm:pt modelId="{03B8DF12-54C4-478C-952A-C978B2EA2BCB}" type="parTrans" cxnId="{13781F9F-5801-44C7-B0CF-F67A81FE89FF}">
      <dgm:prSet/>
      <dgm:spPr/>
      <dgm:t>
        <a:bodyPr/>
        <a:lstStyle/>
        <a:p>
          <a:endParaRPr lang="en-US"/>
        </a:p>
      </dgm:t>
    </dgm:pt>
    <dgm:pt modelId="{1108C16E-98AA-4D56-B8CC-96255B6E7D33}" type="sibTrans" cxnId="{13781F9F-5801-44C7-B0CF-F67A81FE89FF}">
      <dgm:prSet/>
      <dgm:spPr/>
      <dgm:t>
        <a:bodyPr/>
        <a:lstStyle/>
        <a:p>
          <a:endParaRPr lang="en-US" dirty="0"/>
        </a:p>
      </dgm:t>
    </dgm:pt>
    <dgm:pt modelId="{5004141D-989A-46E7-B2CE-84F0A375C6E6}">
      <dgm:prSet phldrT="[Text]"/>
      <dgm:spPr>
        <a:gradFill flip="none" rotWithShape="0">
          <a:gsLst>
            <a:gs pos="0">
              <a:schemeClr val="accent1">
                <a:lumMod val="75000"/>
                <a:shade val="30000"/>
                <a:satMod val="115000"/>
              </a:schemeClr>
            </a:gs>
            <a:gs pos="50000">
              <a:schemeClr val="accent1">
                <a:lumMod val="75000"/>
                <a:shade val="67500"/>
                <a:satMod val="115000"/>
              </a:schemeClr>
            </a:gs>
            <a:gs pos="100000">
              <a:schemeClr val="accent1">
                <a:lumMod val="75000"/>
                <a:shade val="100000"/>
                <a:satMod val="115000"/>
              </a:schemeClr>
            </a:gs>
          </a:gsLst>
          <a:lin ang="13500000" scaled="1"/>
          <a:tileRect/>
        </a:gradFill>
      </dgm:spPr>
      <dgm:t>
        <a:bodyPr/>
        <a:lstStyle/>
        <a:p>
          <a:r>
            <a:rPr lang="sr-Latn-CS" dirty="0" smtClean="0"/>
            <a:t>hipertenzija, tahikardija, hiperglikemija, tromboza, retencija soli i vode, povećanje bazalnog metabolizma, infekcija</a:t>
          </a:r>
          <a:endParaRPr lang="en-US" dirty="0"/>
        </a:p>
      </dgm:t>
    </dgm:pt>
    <dgm:pt modelId="{EB78F0D1-F718-4C58-BE82-6FA92AE7206F}" type="parTrans" cxnId="{F637A166-C297-476C-BD5E-7F89A67A7E27}">
      <dgm:prSet/>
      <dgm:spPr/>
      <dgm:t>
        <a:bodyPr/>
        <a:lstStyle/>
        <a:p>
          <a:endParaRPr lang="en-US"/>
        </a:p>
      </dgm:t>
    </dgm:pt>
    <dgm:pt modelId="{9E6F9DD9-41F0-4002-B4D9-0DFD933576D5}" type="sibTrans" cxnId="{F637A166-C297-476C-BD5E-7F89A67A7E27}">
      <dgm:prSet/>
      <dgm:spPr/>
      <dgm:t>
        <a:bodyPr/>
        <a:lstStyle/>
        <a:p>
          <a:endParaRPr lang="en-US"/>
        </a:p>
      </dgm:t>
    </dgm:pt>
    <dgm:pt modelId="{D1725C0A-00A7-4587-9901-38CE62F6FD4C}" type="pres">
      <dgm:prSet presAssocID="{5511C81D-381B-4726-8C54-297205668B7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FB5776-57F9-4FCC-88AD-53D9C630D47C}" type="pres">
      <dgm:prSet presAssocID="{5511C81D-381B-4726-8C54-297205668B76}" presName="dummyMaxCanvas" presStyleCnt="0">
        <dgm:presLayoutVars/>
      </dgm:prSet>
      <dgm:spPr/>
    </dgm:pt>
    <dgm:pt modelId="{E4C8BF7F-CB1F-4008-8E8D-A4217C0029F1}" type="pres">
      <dgm:prSet presAssocID="{5511C81D-381B-4726-8C54-297205668B76}" presName="ThreeNodes_1" presStyleLbl="node1" presStyleIdx="0" presStyleCnt="3" custLinFactNeighborX="1297" custLinFactNeighborY="53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587AC0-E03D-4A8D-81D9-DB52DC6F4D32}" type="pres">
      <dgm:prSet presAssocID="{5511C81D-381B-4726-8C54-297205668B76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3DD0FB-AECA-42D9-85D1-F72B6366635C}" type="pres">
      <dgm:prSet presAssocID="{5511C81D-381B-4726-8C54-297205668B76}" presName="ThreeNodes_3" presStyleLbl="node1" presStyleIdx="2" presStyleCnt="3" custLinFactNeighborX="951" custLinFactNeighborY="11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864E88-66D6-49F4-8352-85985618DB66}" type="pres">
      <dgm:prSet presAssocID="{5511C81D-381B-4726-8C54-297205668B76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C1187A-9D32-43CD-B6DC-9C208B257B06}" type="pres">
      <dgm:prSet presAssocID="{5511C81D-381B-4726-8C54-297205668B76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81778F-108F-461F-8A4C-61D5A5AF62E9}" type="pres">
      <dgm:prSet presAssocID="{5511C81D-381B-4726-8C54-297205668B76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BE44D6-4061-4156-B146-008BC0BF2AF4}" type="pres">
      <dgm:prSet presAssocID="{5511C81D-381B-4726-8C54-297205668B76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ADD0CE-F706-4FAA-9935-6A6633DA197C}" type="pres">
      <dgm:prSet presAssocID="{5511C81D-381B-4726-8C54-297205668B76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698D002-DAD5-49BB-8F86-0267B057E93E}" type="presOf" srcId="{D66758BE-0E37-4015-8713-8E300AEB34FF}" destId="{9F587AC0-E03D-4A8D-81D9-DB52DC6F4D32}" srcOrd="0" destOrd="0" presId="urn:microsoft.com/office/officeart/2005/8/layout/vProcess5"/>
    <dgm:cxn modelId="{04E8EBE8-878F-4BF5-AD97-1035A8BB0BA4}" type="presOf" srcId="{5004141D-989A-46E7-B2CE-84F0A375C6E6}" destId="{6AADD0CE-F706-4FAA-9935-6A6633DA197C}" srcOrd="1" destOrd="0" presId="urn:microsoft.com/office/officeart/2005/8/layout/vProcess5"/>
    <dgm:cxn modelId="{13781F9F-5801-44C7-B0CF-F67A81FE89FF}" srcId="{5511C81D-381B-4726-8C54-297205668B76}" destId="{D66758BE-0E37-4015-8713-8E300AEB34FF}" srcOrd="1" destOrd="0" parTransId="{03B8DF12-54C4-478C-952A-C978B2EA2BCB}" sibTransId="{1108C16E-98AA-4D56-B8CC-96255B6E7D33}"/>
    <dgm:cxn modelId="{E609F3D8-F153-4BFD-B170-4EDD8D54F63E}" type="presOf" srcId="{65F7F66E-DA46-4E37-BF83-9F457B5A4E95}" destId="{2C81778F-108F-461F-8A4C-61D5A5AF62E9}" srcOrd="1" destOrd="0" presId="urn:microsoft.com/office/officeart/2005/8/layout/vProcess5"/>
    <dgm:cxn modelId="{ED77E081-0D52-462B-A3B7-E5267E88F36B}" type="presOf" srcId="{5004141D-989A-46E7-B2CE-84F0A375C6E6}" destId="{D63DD0FB-AECA-42D9-85D1-F72B6366635C}" srcOrd="0" destOrd="0" presId="urn:microsoft.com/office/officeart/2005/8/layout/vProcess5"/>
    <dgm:cxn modelId="{F637A166-C297-476C-BD5E-7F89A67A7E27}" srcId="{5511C81D-381B-4726-8C54-297205668B76}" destId="{5004141D-989A-46E7-B2CE-84F0A375C6E6}" srcOrd="2" destOrd="0" parTransId="{EB78F0D1-F718-4C58-BE82-6FA92AE7206F}" sibTransId="{9E6F9DD9-41F0-4002-B4D9-0DFD933576D5}"/>
    <dgm:cxn modelId="{BAD891E5-BBFA-4A72-91F2-994810851357}" type="presOf" srcId="{D66758BE-0E37-4015-8713-8E300AEB34FF}" destId="{17BE44D6-4061-4156-B146-008BC0BF2AF4}" srcOrd="1" destOrd="0" presId="urn:microsoft.com/office/officeart/2005/8/layout/vProcess5"/>
    <dgm:cxn modelId="{DAAB8B15-B5BF-4AE2-99AF-9F486E3D6ECD}" type="presOf" srcId="{1108C16E-98AA-4D56-B8CC-96255B6E7D33}" destId="{06C1187A-9D32-43CD-B6DC-9C208B257B06}" srcOrd="0" destOrd="0" presId="urn:microsoft.com/office/officeart/2005/8/layout/vProcess5"/>
    <dgm:cxn modelId="{4997F127-AED4-43B9-8533-9F0E9FEFBE6A}" type="presOf" srcId="{65F7F66E-DA46-4E37-BF83-9F457B5A4E95}" destId="{E4C8BF7F-CB1F-4008-8E8D-A4217C0029F1}" srcOrd="0" destOrd="0" presId="urn:microsoft.com/office/officeart/2005/8/layout/vProcess5"/>
    <dgm:cxn modelId="{FC5219B3-E3E3-48BD-87DD-4D8E349B9862}" srcId="{5511C81D-381B-4726-8C54-297205668B76}" destId="{65F7F66E-DA46-4E37-BF83-9F457B5A4E95}" srcOrd="0" destOrd="0" parTransId="{163288BA-D254-4A54-9F9A-2954A03B4A8B}" sibTransId="{C963F5E9-5FD5-4485-B9E2-6DD5E6473CAC}"/>
    <dgm:cxn modelId="{A1E08AA8-EF45-4CE7-BF85-6E813AEE90BA}" type="presOf" srcId="{5511C81D-381B-4726-8C54-297205668B76}" destId="{D1725C0A-00A7-4587-9901-38CE62F6FD4C}" srcOrd="0" destOrd="0" presId="urn:microsoft.com/office/officeart/2005/8/layout/vProcess5"/>
    <dgm:cxn modelId="{00C3F8BF-0FF3-412E-9618-A2246889EC9A}" type="presOf" srcId="{C963F5E9-5FD5-4485-B9E2-6DD5E6473CAC}" destId="{6E864E88-66D6-49F4-8352-85985618DB66}" srcOrd="0" destOrd="0" presId="urn:microsoft.com/office/officeart/2005/8/layout/vProcess5"/>
    <dgm:cxn modelId="{5E50B953-FFB0-4E93-98A7-1EBDED908D77}" type="presParOf" srcId="{D1725C0A-00A7-4587-9901-38CE62F6FD4C}" destId="{68FB5776-57F9-4FCC-88AD-53D9C630D47C}" srcOrd="0" destOrd="0" presId="urn:microsoft.com/office/officeart/2005/8/layout/vProcess5"/>
    <dgm:cxn modelId="{0E97B8AC-E07A-438B-98ED-A3BE8D1B86B0}" type="presParOf" srcId="{D1725C0A-00A7-4587-9901-38CE62F6FD4C}" destId="{E4C8BF7F-CB1F-4008-8E8D-A4217C0029F1}" srcOrd="1" destOrd="0" presId="urn:microsoft.com/office/officeart/2005/8/layout/vProcess5"/>
    <dgm:cxn modelId="{1829A318-AED9-419C-8913-07E179B75E1C}" type="presParOf" srcId="{D1725C0A-00A7-4587-9901-38CE62F6FD4C}" destId="{9F587AC0-E03D-4A8D-81D9-DB52DC6F4D32}" srcOrd="2" destOrd="0" presId="urn:microsoft.com/office/officeart/2005/8/layout/vProcess5"/>
    <dgm:cxn modelId="{7E04B488-E5AC-4816-ADC8-E2000849D6C1}" type="presParOf" srcId="{D1725C0A-00A7-4587-9901-38CE62F6FD4C}" destId="{D63DD0FB-AECA-42D9-85D1-F72B6366635C}" srcOrd="3" destOrd="0" presId="urn:microsoft.com/office/officeart/2005/8/layout/vProcess5"/>
    <dgm:cxn modelId="{AB3E7731-169E-4FD4-97CF-872930AD0BA2}" type="presParOf" srcId="{D1725C0A-00A7-4587-9901-38CE62F6FD4C}" destId="{6E864E88-66D6-49F4-8352-85985618DB66}" srcOrd="4" destOrd="0" presId="urn:microsoft.com/office/officeart/2005/8/layout/vProcess5"/>
    <dgm:cxn modelId="{5566BF8A-4858-4903-A334-8A9BAF1B1928}" type="presParOf" srcId="{D1725C0A-00A7-4587-9901-38CE62F6FD4C}" destId="{06C1187A-9D32-43CD-B6DC-9C208B257B06}" srcOrd="5" destOrd="0" presId="urn:microsoft.com/office/officeart/2005/8/layout/vProcess5"/>
    <dgm:cxn modelId="{48673FE8-506B-489E-84A2-1A5116F29E7C}" type="presParOf" srcId="{D1725C0A-00A7-4587-9901-38CE62F6FD4C}" destId="{2C81778F-108F-461F-8A4C-61D5A5AF62E9}" srcOrd="6" destOrd="0" presId="urn:microsoft.com/office/officeart/2005/8/layout/vProcess5"/>
    <dgm:cxn modelId="{FA46FC62-CA93-4383-B1ED-DD703723F03D}" type="presParOf" srcId="{D1725C0A-00A7-4587-9901-38CE62F6FD4C}" destId="{17BE44D6-4061-4156-B146-008BC0BF2AF4}" srcOrd="7" destOrd="0" presId="urn:microsoft.com/office/officeart/2005/8/layout/vProcess5"/>
    <dgm:cxn modelId="{7FC70FC7-FCB2-44A1-8849-4D00B5D1818F}" type="presParOf" srcId="{D1725C0A-00A7-4587-9901-38CE62F6FD4C}" destId="{6AADD0CE-F706-4FAA-9935-6A6633DA197C}" srcOrd="8" destOrd="0" presId="urn:microsoft.com/office/officeart/2005/8/layout/vProcess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A56FF8-1B04-4D31-88E4-5B9A820A9944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FE121E-8B74-4850-90B1-44490E596CC3}">
      <dgm:prSet/>
      <dgm:spPr/>
      <dgm:t>
        <a:bodyPr/>
        <a:lstStyle/>
        <a:p>
          <a:pPr rtl="0"/>
          <a:endParaRPr lang="sr-Latn-CS" dirty="0" smtClean="0"/>
        </a:p>
        <a:p>
          <a:pPr rtl="0"/>
          <a:r>
            <a:rPr lang="sr-Latn-CS" dirty="0" smtClean="0"/>
            <a:t>impuls</a:t>
          </a:r>
          <a:endParaRPr lang="en-US" dirty="0"/>
        </a:p>
      </dgm:t>
    </dgm:pt>
    <dgm:pt modelId="{8606677B-3810-4EAB-BEFD-4EF7BB319C97}" type="parTrans" cxnId="{0130E861-0EF2-4838-9068-2016CBC1A581}">
      <dgm:prSet/>
      <dgm:spPr/>
      <dgm:t>
        <a:bodyPr/>
        <a:lstStyle/>
        <a:p>
          <a:endParaRPr lang="en-US"/>
        </a:p>
      </dgm:t>
    </dgm:pt>
    <dgm:pt modelId="{0CC40E5C-E543-427C-8DEF-07ADE0AA4EC8}" type="sibTrans" cxnId="{0130E861-0EF2-4838-9068-2016CBC1A581}">
      <dgm:prSet/>
      <dgm:spPr/>
      <dgm:t>
        <a:bodyPr/>
        <a:lstStyle/>
        <a:p>
          <a:endParaRPr lang="en-US"/>
        </a:p>
      </dgm:t>
    </dgm:pt>
    <dgm:pt modelId="{A69B3B60-564F-4FB5-8737-8DD484898C1F}">
      <dgm:prSet custT="1"/>
      <dgm:spPr/>
      <dgm:t>
        <a:bodyPr/>
        <a:lstStyle/>
        <a:p>
          <a:pPr rtl="0"/>
          <a:r>
            <a:rPr lang="sr-Latn-CS" sz="2800" dirty="0" smtClean="0">
              <a:solidFill>
                <a:schemeClr val="tx1"/>
              </a:solidFill>
            </a:rPr>
            <a:t>  </a:t>
          </a:r>
        </a:p>
        <a:p>
          <a:pPr rtl="0"/>
          <a:r>
            <a:rPr lang="sr-Latn-CS" sz="2800" dirty="0" smtClean="0">
              <a:solidFill>
                <a:schemeClr val="tx1"/>
              </a:solidFill>
            </a:rPr>
            <a:t>M</a:t>
          </a:r>
          <a:r>
            <a:rPr lang="sr-Latn-CS" sz="2800" dirty="0" smtClean="0"/>
            <a:t>oždano                   stablo</a:t>
          </a:r>
          <a:endParaRPr lang="sr-Latn-CS" sz="2800" dirty="0"/>
        </a:p>
      </dgm:t>
    </dgm:pt>
    <dgm:pt modelId="{41F5E8C8-AF6B-4DC1-8884-04B78064E2A8}" type="parTrans" cxnId="{9E683927-EF02-423E-85FC-F780144DE7E6}">
      <dgm:prSet/>
      <dgm:spPr/>
      <dgm:t>
        <a:bodyPr/>
        <a:lstStyle/>
        <a:p>
          <a:endParaRPr lang="en-US"/>
        </a:p>
      </dgm:t>
    </dgm:pt>
    <dgm:pt modelId="{F09AADD2-986C-449F-BF83-3ADE071DB9F8}" type="sibTrans" cxnId="{9E683927-EF02-423E-85FC-F780144DE7E6}">
      <dgm:prSet/>
      <dgm:spPr/>
      <dgm:t>
        <a:bodyPr/>
        <a:lstStyle/>
        <a:p>
          <a:endParaRPr lang="en-US"/>
        </a:p>
      </dgm:t>
    </dgm:pt>
    <dgm:pt modelId="{5AF4173B-A8BF-4818-BF9A-27A5A3E0B638}">
      <dgm:prSet custT="1"/>
      <dgm:spPr/>
      <dgm:t>
        <a:bodyPr/>
        <a:lstStyle/>
        <a:p>
          <a:pPr rtl="0"/>
          <a:r>
            <a:rPr lang="sr-Latn-CS" sz="2800" b="1" dirty="0" smtClean="0">
              <a:solidFill>
                <a:schemeClr val="bg1"/>
              </a:solidFill>
            </a:rPr>
            <a:t>korteks</a:t>
          </a:r>
          <a:endParaRPr lang="en-US" sz="2800" b="1" dirty="0">
            <a:solidFill>
              <a:schemeClr val="bg1"/>
            </a:solidFill>
          </a:endParaRPr>
        </a:p>
      </dgm:t>
    </dgm:pt>
    <dgm:pt modelId="{D929C770-27C8-46D7-AFF6-DF75C1F065BB}" type="parTrans" cxnId="{34E7FB1B-03A0-47C4-A431-4A1CD2C30BC8}">
      <dgm:prSet/>
      <dgm:spPr/>
      <dgm:t>
        <a:bodyPr/>
        <a:lstStyle/>
        <a:p>
          <a:endParaRPr lang="en-US"/>
        </a:p>
      </dgm:t>
    </dgm:pt>
    <dgm:pt modelId="{A908A4F6-DCB0-47FC-89D6-7EE7C259E4E0}" type="sibTrans" cxnId="{34E7FB1B-03A0-47C4-A431-4A1CD2C30BC8}">
      <dgm:prSet/>
      <dgm:spPr/>
      <dgm:t>
        <a:bodyPr/>
        <a:lstStyle/>
        <a:p>
          <a:endParaRPr lang="en-US"/>
        </a:p>
      </dgm:t>
    </dgm:pt>
    <dgm:pt modelId="{745F658D-DC92-4424-AD3D-40F26D780E84}" type="pres">
      <dgm:prSet presAssocID="{E9A56FF8-1B04-4D31-88E4-5B9A820A9944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945832-164F-4FC7-8AF0-BB4BF5182FCC}" type="pres">
      <dgm:prSet presAssocID="{E9A56FF8-1B04-4D31-88E4-5B9A820A9944}" presName="arrow" presStyleLbl="bgShp" presStyleIdx="0" presStyleCnt="1" custLinFactNeighborX="-1172" custLinFactNeighborY="807"/>
      <dgm:spPr/>
    </dgm:pt>
    <dgm:pt modelId="{2DF0528E-5A3F-4F45-B28F-BBA8A75CD114}" type="pres">
      <dgm:prSet presAssocID="{E9A56FF8-1B04-4D31-88E4-5B9A820A9944}" presName="arrowDiagram3" presStyleCnt="0"/>
      <dgm:spPr/>
    </dgm:pt>
    <dgm:pt modelId="{56187676-DD0C-474F-9ADA-3A873460224E}" type="pres">
      <dgm:prSet presAssocID="{15FE121E-8B74-4850-90B1-44490E596CC3}" presName="bullet3a" presStyleLbl="node1" presStyleIdx="0" presStyleCnt="3"/>
      <dgm:spPr/>
    </dgm:pt>
    <dgm:pt modelId="{7748572C-8D00-4E12-A0F1-500712B99A42}" type="pres">
      <dgm:prSet presAssocID="{15FE121E-8B74-4850-90B1-44490E596CC3}" presName="textBox3a" presStyleLbl="revTx" presStyleIdx="0" presStyleCnt="3" custLinFactNeighborX="-27394" custLinFactNeighborY="-53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C98815-0EB9-49E7-A740-4487DE987FCD}" type="pres">
      <dgm:prSet presAssocID="{A69B3B60-564F-4FB5-8737-8DD484898C1F}" presName="bullet3b" presStyleLbl="node1" presStyleIdx="1" presStyleCnt="3" custLinFactNeighborX="93383" custLinFactNeighborY="-77799"/>
      <dgm:spPr/>
    </dgm:pt>
    <dgm:pt modelId="{908F4B04-8D03-4607-96AD-EBDA971CD042}" type="pres">
      <dgm:prSet presAssocID="{A69B3B60-564F-4FB5-8737-8DD484898C1F}" presName="textBox3b" presStyleLbl="revTx" presStyleIdx="1" presStyleCnt="3" custLinFactNeighborX="40236" custLinFactNeighborY="-47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9E38F6-D0F9-4205-BA51-A2AB99066C59}" type="pres">
      <dgm:prSet presAssocID="{5AF4173B-A8BF-4818-BF9A-27A5A3E0B638}" presName="bullet3c" presStyleLbl="node1" presStyleIdx="2" presStyleCnt="3" custScaleY="140298" custLinFactX="100000" custLinFactNeighborX="113826" custLinFactNeighborY="-32434"/>
      <dgm:spPr/>
    </dgm:pt>
    <dgm:pt modelId="{41210412-1AC1-4B58-8267-C41BBD569BF5}" type="pres">
      <dgm:prSet presAssocID="{5AF4173B-A8BF-4818-BF9A-27A5A3E0B638}" presName="textBox3c" presStyleLbl="revTx" presStyleIdx="2" presStyleCnt="3" custScaleX="101625" custScaleY="104646" custLinFactNeighborX="-390" custLinFactNeighborY="-10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EB3C3D-8BC7-442B-B741-A46E9E2FFA92}" type="presOf" srcId="{15FE121E-8B74-4850-90B1-44490E596CC3}" destId="{7748572C-8D00-4E12-A0F1-500712B99A42}" srcOrd="0" destOrd="0" presId="urn:microsoft.com/office/officeart/2005/8/layout/arrow2"/>
    <dgm:cxn modelId="{9E683927-EF02-423E-85FC-F780144DE7E6}" srcId="{E9A56FF8-1B04-4D31-88E4-5B9A820A9944}" destId="{A69B3B60-564F-4FB5-8737-8DD484898C1F}" srcOrd="1" destOrd="0" parTransId="{41F5E8C8-AF6B-4DC1-8884-04B78064E2A8}" sibTransId="{F09AADD2-986C-449F-BF83-3ADE071DB9F8}"/>
    <dgm:cxn modelId="{34E7FB1B-03A0-47C4-A431-4A1CD2C30BC8}" srcId="{E9A56FF8-1B04-4D31-88E4-5B9A820A9944}" destId="{5AF4173B-A8BF-4818-BF9A-27A5A3E0B638}" srcOrd="2" destOrd="0" parTransId="{D929C770-27C8-46D7-AFF6-DF75C1F065BB}" sibTransId="{A908A4F6-DCB0-47FC-89D6-7EE7C259E4E0}"/>
    <dgm:cxn modelId="{0130E861-0EF2-4838-9068-2016CBC1A581}" srcId="{E9A56FF8-1B04-4D31-88E4-5B9A820A9944}" destId="{15FE121E-8B74-4850-90B1-44490E596CC3}" srcOrd="0" destOrd="0" parTransId="{8606677B-3810-4EAB-BEFD-4EF7BB319C97}" sibTransId="{0CC40E5C-E543-427C-8DEF-07ADE0AA4EC8}"/>
    <dgm:cxn modelId="{F3DDB65D-3E26-427D-8AD0-09639BE68D52}" type="presOf" srcId="{E9A56FF8-1B04-4D31-88E4-5B9A820A9944}" destId="{745F658D-DC92-4424-AD3D-40F26D780E84}" srcOrd="0" destOrd="0" presId="urn:microsoft.com/office/officeart/2005/8/layout/arrow2"/>
    <dgm:cxn modelId="{A9D703E0-BF19-4A6D-BA6D-637EC938941A}" type="presOf" srcId="{5AF4173B-A8BF-4818-BF9A-27A5A3E0B638}" destId="{41210412-1AC1-4B58-8267-C41BBD569BF5}" srcOrd="0" destOrd="0" presId="urn:microsoft.com/office/officeart/2005/8/layout/arrow2"/>
    <dgm:cxn modelId="{FC076336-2FE7-490C-BDE5-A73DFA1B46F4}" type="presOf" srcId="{A69B3B60-564F-4FB5-8737-8DD484898C1F}" destId="{908F4B04-8D03-4607-96AD-EBDA971CD042}" srcOrd="0" destOrd="0" presId="urn:microsoft.com/office/officeart/2005/8/layout/arrow2"/>
    <dgm:cxn modelId="{17C7DA9B-1880-43C9-B465-84CEE40B4B30}" type="presParOf" srcId="{745F658D-DC92-4424-AD3D-40F26D780E84}" destId="{37945832-164F-4FC7-8AF0-BB4BF5182FCC}" srcOrd="0" destOrd="0" presId="urn:microsoft.com/office/officeart/2005/8/layout/arrow2"/>
    <dgm:cxn modelId="{8B2527F3-322F-4626-9779-C291EC5FFA59}" type="presParOf" srcId="{745F658D-DC92-4424-AD3D-40F26D780E84}" destId="{2DF0528E-5A3F-4F45-B28F-BBA8A75CD114}" srcOrd="1" destOrd="0" presId="urn:microsoft.com/office/officeart/2005/8/layout/arrow2"/>
    <dgm:cxn modelId="{C149CDAD-4AC1-43CB-892A-FE132E5AA827}" type="presParOf" srcId="{2DF0528E-5A3F-4F45-B28F-BBA8A75CD114}" destId="{56187676-DD0C-474F-9ADA-3A873460224E}" srcOrd="0" destOrd="0" presId="urn:microsoft.com/office/officeart/2005/8/layout/arrow2"/>
    <dgm:cxn modelId="{8BEAAEDE-924C-4E17-8A60-56F37734D0E1}" type="presParOf" srcId="{2DF0528E-5A3F-4F45-B28F-BBA8A75CD114}" destId="{7748572C-8D00-4E12-A0F1-500712B99A42}" srcOrd="1" destOrd="0" presId="urn:microsoft.com/office/officeart/2005/8/layout/arrow2"/>
    <dgm:cxn modelId="{D6F51D75-C5AC-4AEA-823E-91EA1763AA78}" type="presParOf" srcId="{2DF0528E-5A3F-4F45-B28F-BBA8A75CD114}" destId="{04C98815-0EB9-49E7-A740-4487DE987FCD}" srcOrd="2" destOrd="0" presId="urn:microsoft.com/office/officeart/2005/8/layout/arrow2"/>
    <dgm:cxn modelId="{103732BA-AA8E-4A69-B186-638556BD876B}" type="presParOf" srcId="{2DF0528E-5A3F-4F45-B28F-BBA8A75CD114}" destId="{908F4B04-8D03-4607-96AD-EBDA971CD042}" srcOrd="3" destOrd="0" presId="urn:microsoft.com/office/officeart/2005/8/layout/arrow2"/>
    <dgm:cxn modelId="{0D600B62-1F28-44F8-8289-D03BBBBCFB63}" type="presParOf" srcId="{2DF0528E-5A3F-4F45-B28F-BBA8A75CD114}" destId="{C69E38F6-D0F9-4205-BA51-A2AB99066C59}" srcOrd="4" destOrd="0" presId="urn:microsoft.com/office/officeart/2005/8/layout/arrow2"/>
    <dgm:cxn modelId="{1EB342E1-00C1-43B1-95BB-B2187C32024D}" type="presParOf" srcId="{2DF0528E-5A3F-4F45-B28F-BBA8A75CD114}" destId="{41210412-1AC1-4B58-8267-C41BBD569BF5}" srcOrd="5" destOrd="0" presId="urn:microsoft.com/office/officeart/2005/8/layout/arrow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E64C0-80EA-4371-B486-3C533E2E4772}" type="datetimeFigureOut">
              <a:rPr lang="en-US" smtClean="0"/>
              <a:pPr/>
              <a:t>21.04.2010.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38755A-9FBD-4011-8615-A42246C9A5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38755A-9FBD-4011-8615-A42246C9A538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21.04.2010.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21.04.2010.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21.04.2010.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21.04.2010.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21.04.2010.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21.04.2010.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21.04.2010.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21.04.2010.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21.04.2010.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21.04.2010.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85D703B-2566-41F6-8B40-1FE94795F3E8}" type="datetimeFigureOut">
              <a:rPr lang="en-US" smtClean="0"/>
              <a:pPr/>
              <a:t>21.04.2010.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85D703B-2566-41F6-8B40-1FE94795F3E8}" type="datetimeFigureOut">
              <a:rPr lang="en-US" smtClean="0"/>
              <a:pPr/>
              <a:t>21.04.2010.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347991E-BFE5-406D-8996-F8EF1275E0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BOL</a:t>
            </a:r>
            <a:br>
              <a:rPr lang="en-US" dirty="0" smtClean="0"/>
            </a:br>
            <a:r>
              <a:rPr lang="sr-Latn-CS" dirty="0" smtClean="0"/>
              <a:t>Analgezija i sedacija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sr-Latn-CS" sz="3200" dirty="0" smtClean="0"/>
              <a:t>Jasna  Jevđić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i="1" dirty="0" smtClean="0"/>
              <a:t>Analgezija, kada?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sr-Latn-CS" b="1" dirty="0" smtClean="0">
                <a:solidFill>
                  <a:srgbClr val="FF0000"/>
                </a:solidFill>
              </a:rPr>
              <a:t>ODMAH</a:t>
            </a:r>
            <a:r>
              <a:rPr lang="sr-Latn-CS" dirty="0" smtClean="0"/>
              <a:t> po inicijalnoj resuscitaciji (ABCDE princip) i stabilizaciji vitalnih parametara</a:t>
            </a:r>
          </a:p>
          <a:p>
            <a:r>
              <a:rPr lang="sr-Latn-CS" dirty="0" smtClean="0"/>
              <a:t>Nestabilnim pacijentima NE davati analgetike</a:t>
            </a:r>
          </a:p>
          <a:p>
            <a:pPr>
              <a:buNone/>
            </a:pPr>
            <a:r>
              <a:rPr lang="sr-Latn-CS" dirty="0" smtClean="0"/>
              <a:t>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i="1" dirty="0" smtClean="0"/>
              <a:t>Analgezija, kako?</a:t>
            </a:r>
            <a:br>
              <a:rPr lang="sr-Latn-CS" i="1" dirty="0" smtClean="0"/>
            </a:br>
            <a:r>
              <a:rPr lang="sr-Latn-CS" sz="3200" i="1" dirty="0" smtClean="0"/>
              <a:t>Procena bola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Pitati pacijenta</a:t>
            </a:r>
          </a:p>
          <a:p>
            <a:r>
              <a:rPr lang="sr-Latn-CS" dirty="0" smtClean="0"/>
              <a:t>Tražiti potencijalne uzroke bola</a:t>
            </a:r>
          </a:p>
          <a:p>
            <a:r>
              <a:rPr lang="sr-Latn-CS" dirty="0" smtClean="0"/>
              <a:t>Posmatrati ponašanje pacijenta</a:t>
            </a:r>
          </a:p>
          <a:p>
            <a:r>
              <a:rPr lang="sr-Latn-CS" dirty="0" smtClean="0"/>
              <a:t>Informacije od rodbine/staratelja</a:t>
            </a:r>
          </a:p>
          <a:p>
            <a:r>
              <a:rPr lang="sr-Latn-CS" dirty="0" smtClean="0"/>
              <a:t>Probati analgetsku Th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7772400" cy="914400"/>
          </a:xfrm>
        </p:spPr>
        <p:txBody>
          <a:bodyPr/>
          <a:lstStyle/>
          <a:p>
            <a:r>
              <a:rPr lang="sr-Latn-CS" i="1" dirty="0" smtClean="0"/>
              <a:t>Analgezija, kako?</a:t>
            </a:r>
            <a:br>
              <a:rPr lang="sr-Latn-CS" i="1" dirty="0" smtClean="0"/>
            </a:br>
            <a:r>
              <a:rPr lang="sr-Latn-CS" sz="3200" i="1" dirty="0" smtClean="0"/>
              <a:t>Procena bola</a:t>
            </a: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Koristiti </a:t>
            </a:r>
            <a:r>
              <a:rPr lang="sr-Latn-CS" i="1" dirty="0" smtClean="0">
                <a:solidFill>
                  <a:srgbClr val="FF0000"/>
                </a:solidFill>
              </a:rPr>
              <a:t>skale</a:t>
            </a:r>
            <a:r>
              <a:rPr lang="sr-Latn-CS" dirty="0" smtClean="0"/>
              <a:t> (verbalne, numeričke, vizuelne)  kada to nije moguće pratiti kliničke znake</a:t>
            </a:r>
          </a:p>
          <a:p>
            <a:r>
              <a:rPr lang="sr-Latn-CS" dirty="0" smtClean="0"/>
              <a:t>Postaviti jasan </a:t>
            </a:r>
            <a:r>
              <a:rPr lang="sr-Latn-CS" i="1" dirty="0" smtClean="0">
                <a:solidFill>
                  <a:srgbClr val="FF0000"/>
                </a:solidFill>
              </a:rPr>
              <a:t>terapijski cilj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sr-Latn-CS" dirty="0" smtClean="0"/>
              <a:t>(Pain Intensity scale ≤ 2, SAS score 4 )</a:t>
            </a:r>
          </a:p>
          <a:p>
            <a:r>
              <a:rPr lang="sr-Latn-CS" i="1" dirty="0" smtClean="0">
                <a:solidFill>
                  <a:srgbClr val="FF0000"/>
                </a:solidFill>
              </a:rPr>
              <a:t>Ponovo procenjivati</a:t>
            </a:r>
            <a:r>
              <a:rPr lang="sr-Latn-CS" dirty="0" smtClean="0"/>
              <a:t> intenzitet bola u regularnim vremenskim intervalima</a:t>
            </a:r>
          </a:p>
          <a:p>
            <a:endParaRPr lang="sr-Latn-C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Skale bola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Numerička skala</a:t>
            </a:r>
          </a:p>
          <a:p>
            <a:r>
              <a:rPr lang="sr-Latn-CS" dirty="0" smtClean="0"/>
              <a:t>0 – 10 skala bola</a:t>
            </a:r>
          </a:p>
          <a:p>
            <a:r>
              <a:rPr lang="sr-Latn-CS" dirty="0" smtClean="0"/>
              <a:t>Verbalna opisna skala bola</a:t>
            </a:r>
          </a:p>
          <a:p>
            <a:r>
              <a:rPr lang="sr-Latn-CS" dirty="0" smtClean="0"/>
              <a:t>Wong Baker skala izraza lica- preporučuje se za decu od 3 god i više</a:t>
            </a:r>
          </a:p>
          <a:p>
            <a:r>
              <a:rPr lang="sr-Latn-CS" dirty="0" smtClean="0"/>
              <a:t>Termometar bola i dr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Fiziološki indikatori bola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i="1" dirty="0" smtClean="0"/>
              <a:t>Da li su vitalni znaci dobri indikatori bola?</a:t>
            </a:r>
          </a:p>
          <a:p>
            <a:pPr>
              <a:buNone/>
            </a:pPr>
            <a:endParaRPr lang="sr-Latn-CS" i="1" dirty="0" smtClean="0"/>
          </a:p>
          <a:p>
            <a:r>
              <a:rPr lang="sr-Latn-CS" i="1" dirty="0" smtClean="0"/>
              <a:t>Šta  drugo utiče na vitalne znake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Lekovi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Samo oboljenje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Promene u fizičkom statusu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dirty="0" smtClean="0"/>
              <a:t>Pain Intensity Scale                Sedation-Agitation Scale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endParaRPr lang="sr-Latn-CS" sz="2400" b="1" dirty="0" smtClean="0"/>
          </a:p>
          <a:p>
            <a:endParaRPr lang="sr-Latn-CS" sz="2400" b="1" dirty="0" smtClean="0"/>
          </a:p>
          <a:p>
            <a:r>
              <a:rPr lang="sr-Latn-CS" sz="2400" b="1" dirty="0" smtClean="0"/>
              <a:t>1</a:t>
            </a:r>
            <a:r>
              <a:rPr lang="sr-Latn-CS" sz="2400" dirty="0" smtClean="0"/>
              <a:t>= nema bola</a:t>
            </a:r>
          </a:p>
          <a:p>
            <a:r>
              <a:rPr lang="sr-Latn-CS" sz="2400" dirty="0" smtClean="0"/>
              <a:t>2= blag bol</a:t>
            </a:r>
          </a:p>
          <a:p>
            <a:r>
              <a:rPr lang="sr-Latn-CS" sz="2400" dirty="0" smtClean="0"/>
              <a:t>3= umeren bol</a:t>
            </a:r>
          </a:p>
          <a:p>
            <a:r>
              <a:rPr lang="sr-Latn-CS" sz="2400" dirty="0" smtClean="0"/>
              <a:t>4= jak bol</a:t>
            </a:r>
          </a:p>
          <a:p>
            <a:r>
              <a:rPr lang="sr-Latn-CS" sz="2400" dirty="0" smtClean="0"/>
              <a:t>5= vrlo jak bol</a:t>
            </a:r>
          </a:p>
          <a:p>
            <a:r>
              <a:rPr lang="sr-Latn-CS" sz="2400" dirty="0" smtClean="0"/>
              <a:t>6= najgori mogući </a:t>
            </a:r>
          </a:p>
          <a:p>
            <a:r>
              <a:rPr lang="sr-Latn-CS" sz="2400" dirty="0" smtClean="0"/>
              <a:t>      bol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3429000" y="1435100"/>
          <a:ext cx="5486400" cy="512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sr-Latn-CS" dirty="0" smtClean="0"/>
                        <a:t>skor</a:t>
                      </a:r>
                      <a:r>
                        <a:rPr lang="sr-Latn-CS" baseline="0" dirty="0" smtClean="0"/>
                        <a:t>   kategorija                                     opis</a:t>
                      </a:r>
                      <a:r>
                        <a:rPr lang="sr-Latn-CS" dirty="0" smtClean="0"/>
                        <a:t>                 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 algn="r">
                        <a:buAutoNum type="arabicPlain" startAt="7"/>
                      </a:pPr>
                      <a:r>
                        <a:rPr lang="sr-Latn-CS" dirty="0" smtClean="0"/>
                        <a:t>Opasno</a:t>
                      </a:r>
                      <a:r>
                        <a:rPr lang="sr-Latn-CS" baseline="0" dirty="0" smtClean="0"/>
                        <a:t> agitiran                čupa tubus, katetere, ustaje,</a:t>
                      </a:r>
                    </a:p>
                    <a:p>
                      <a:pPr marL="342900" indent="-342900" algn="r">
                        <a:buNone/>
                      </a:pPr>
                      <a:r>
                        <a:rPr lang="sr-Latn-CS" baseline="0" dirty="0" smtClean="0"/>
                        <a:t>                                                         baca se, udara osoblje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sr-Latn-CS" dirty="0" smtClean="0"/>
                        <a:t>6      Vrlo agitiran               nije miran uprkos upozorenjima,</a:t>
                      </a:r>
                      <a:r>
                        <a:rPr lang="sr-Latn-CS" baseline="0" dirty="0" smtClean="0"/>
                        <a:t> zahteva fiksaciju, zagrize tubus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sr-Latn-CS" dirty="0" smtClean="0"/>
                        <a:t>5        Agitiran</a:t>
                      </a:r>
                      <a:r>
                        <a:rPr lang="sr-Latn-CS" baseline="0" dirty="0" smtClean="0"/>
                        <a:t>                 uplašen ili blago agitiran, pokušava da sedne, smiruje se na verbalni zahtev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 algn="r">
                        <a:buAutoNum type="arabicPlain" startAt="4"/>
                      </a:pPr>
                      <a:r>
                        <a:rPr lang="sr-Latn-CS" dirty="0" smtClean="0"/>
                        <a:t>Miran                                      miran,</a:t>
                      </a:r>
                      <a:r>
                        <a:rPr lang="sr-Latn-CS" baseline="0" dirty="0" smtClean="0"/>
                        <a:t> lako se budi, izvršava </a:t>
                      </a:r>
                      <a:endParaRPr lang="sr-Latn-CS" dirty="0" smtClean="0"/>
                    </a:p>
                    <a:p>
                      <a:pPr marL="342900" indent="-342900" algn="r">
                        <a:buNone/>
                      </a:pPr>
                      <a:r>
                        <a:rPr lang="sr-Latn-CS" dirty="0" smtClean="0"/>
                        <a:t>naloge</a:t>
                      </a:r>
                      <a:endParaRPr lang="en-US" dirty="0"/>
                    </a:p>
                  </a:txBody>
                  <a:tcPr/>
                </a:tc>
              </a:tr>
              <a:tr h="403550">
                <a:tc>
                  <a:txBody>
                    <a:bodyPr/>
                    <a:lstStyle/>
                    <a:p>
                      <a:pPr marL="342900" indent="-342900" algn="r">
                        <a:buNone/>
                      </a:pPr>
                      <a:r>
                        <a:rPr lang="sr-Latn-CS" dirty="0" smtClean="0"/>
                        <a:t>3     Sediran                                              teško se budi,na poziv drmanje, ali opet pada u san,</a:t>
                      </a:r>
                    </a:p>
                    <a:p>
                      <a:pPr marL="342900" indent="-342900" algn="r">
                        <a:buNone/>
                      </a:pPr>
                      <a:r>
                        <a:rPr lang="sr-Latn-CS" dirty="0" smtClean="0"/>
                        <a:t> izvršava jednos.naloge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sr-Latn-CS" dirty="0" smtClean="0"/>
                        <a:t>2      Vrlo sediran               budi se na fizičke stimuluse,ali ne</a:t>
                      </a:r>
                    </a:p>
                    <a:p>
                      <a:pPr algn="r"/>
                      <a:r>
                        <a:rPr lang="sr-Latn-CS" dirty="0" smtClean="0"/>
                        <a:t>                                             </a:t>
                      </a:r>
                      <a:r>
                        <a:rPr lang="sr-Latn-CS" baseline="0" dirty="0" smtClean="0"/>
                        <a:t>  komunicira i ne izvršava naloge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 algn="r">
                        <a:buAutoNum type="arabicPlain"/>
                      </a:pPr>
                      <a:r>
                        <a:rPr lang="sr-Latn-CS" dirty="0" smtClean="0"/>
                        <a:t>ne budi se                         minimalan</a:t>
                      </a:r>
                      <a:r>
                        <a:rPr lang="sr-Latn-CS" baseline="0" dirty="0" smtClean="0"/>
                        <a:t> ili bez odgovora na</a:t>
                      </a:r>
                    </a:p>
                    <a:p>
                      <a:pPr marL="342900" indent="-342900" algn="r">
                        <a:buNone/>
                      </a:pPr>
                      <a:r>
                        <a:rPr lang="sr-Latn-CS" baseline="0" dirty="0" smtClean="0"/>
                        <a:t>                                                     bolne stimuluse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Lečenje (terapija) bola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57224" y="1857364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2910" y="1214422"/>
            <a:ext cx="371477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2400" dirty="0" smtClean="0"/>
              <a:t>Različite tehnike i lekovi deluju na različitim nivoima puta prenošenja bolnog stimulusa</a:t>
            </a:r>
          </a:p>
          <a:p>
            <a:pPr lvl="0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28860" y="4572008"/>
            <a:ext cx="28472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r-Latn-CS" sz="2800" dirty="0" smtClean="0"/>
          </a:p>
          <a:p>
            <a:r>
              <a:rPr lang="sr-Latn-CS" sz="2800" dirty="0" smtClean="0"/>
              <a:t>Kičmena moždina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643438" y="3214686"/>
            <a:ext cx="1447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2800" dirty="0" smtClean="0">
                <a:solidFill>
                  <a:schemeClr val="bg1"/>
                </a:solidFill>
              </a:rPr>
              <a:t>talamus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Lečenje bola- lekovi sa perifernim dejstvom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Nesteroidni antiinflamatorni lekovi (NSAID) –deluju na produkciju prostaglandina, koji izazivaju hiperalgeziju i inflamatorni odgovor</a:t>
            </a:r>
          </a:p>
          <a:p>
            <a:r>
              <a:rPr lang="sr-Latn-CS" dirty="0" smtClean="0"/>
              <a:t>Jedina iv forma- keterolac, im, oralna, topikalna, rektalna</a:t>
            </a:r>
          </a:p>
          <a:p>
            <a:r>
              <a:rPr lang="sr-Latn-CS" dirty="0" smtClean="0"/>
              <a:t>Prostaglandin inhibitori COX I i COX II</a:t>
            </a:r>
          </a:p>
          <a:p>
            <a:endParaRPr lang="sr-Latn-CS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b="1" dirty="0" smtClean="0">
                <a:solidFill>
                  <a:srgbClr val="FF0000"/>
                </a:solidFill>
              </a:rPr>
              <a:t>NSAID neželjeni efekti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Peptičke ulceracije (inhibiraju sintezu prostaglandina koji štite gastričnu mukozu)</a:t>
            </a:r>
          </a:p>
          <a:p>
            <a:r>
              <a:rPr lang="sr-Latn-CS" dirty="0" smtClean="0"/>
              <a:t>Antitrombocitni (antiagregacioni) efekat</a:t>
            </a:r>
          </a:p>
          <a:p>
            <a:r>
              <a:rPr lang="sr-Latn-CS" dirty="0" smtClean="0"/>
              <a:t>Renalna disfunkcija</a:t>
            </a:r>
            <a:endParaRPr lang="en-US" dirty="0" smtClean="0"/>
          </a:p>
          <a:p>
            <a:r>
              <a:rPr lang="sr-Latn-CS" sz="2400" dirty="0" smtClean="0"/>
              <a:t>Rizik kod astme –moguć težak bronhospazam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Lečenje (terapija) bola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Smanjenjem transfera Na i K na nivou neurona deluju  LOKALNI ANESTETICI</a:t>
            </a:r>
          </a:p>
          <a:p>
            <a:r>
              <a:rPr lang="sr-Latn-CS" dirty="0" smtClean="0"/>
              <a:t>Lokalna infiltracija na mestu incizije (efekat 48 h)</a:t>
            </a:r>
          </a:p>
          <a:p>
            <a:r>
              <a:rPr lang="sr-Latn-CS" dirty="0" smtClean="0"/>
              <a:t>Interkostalna nervna blokada, paravertebralna n b, </a:t>
            </a:r>
          </a:p>
          <a:p>
            <a:r>
              <a:rPr lang="sr-Latn-CS" dirty="0" smtClean="0"/>
              <a:t>Intrapleuralna analgezija (lok anestetik)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i="1" dirty="0" smtClean="0"/>
              <a:t>ciljevi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Zašto, kada, kako?</a:t>
            </a:r>
          </a:p>
          <a:p>
            <a:r>
              <a:rPr lang="sr-Latn-CS" dirty="0" smtClean="0"/>
              <a:t>Najbolji izbor analgetika</a:t>
            </a:r>
            <a:endParaRPr lang="en-US" dirty="0" smtClean="0"/>
          </a:p>
          <a:p>
            <a:r>
              <a:rPr lang="sr-Latn-CS" dirty="0" smtClean="0"/>
              <a:t>neke terapijske dileme</a:t>
            </a:r>
            <a:endParaRPr lang="en-US" dirty="0" smtClean="0"/>
          </a:p>
          <a:p>
            <a:pPr>
              <a:buNone/>
            </a:pPr>
            <a:r>
              <a:rPr lang="sr-Latn-C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Lečenje (terapija) bola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Kičemna moždina</a:t>
            </a:r>
          </a:p>
          <a:p>
            <a:pPr>
              <a:buNone/>
            </a:pPr>
            <a:r>
              <a:rPr lang="sr-Latn-CS" dirty="0" smtClean="0"/>
              <a:t>Epiduralna i intratekalna infuzija anestetika i opioida (opioidi blokiraju oslobađanje neurotransmitera koji su neophodni za prenošenje bolnog impulsa od kičmene moždine ka mozgu)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Lečenje bola- lekovi sa centralnim dejstvom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CS" dirty="0" smtClean="0"/>
          </a:p>
          <a:p>
            <a:r>
              <a:rPr lang="sr-Latn-CS" dirty="0" smtClean="0"/>
              <a:t>Paracetamol</a:t>
            </a:r>
          </a:p>
          <a:p>
            <a:r>
              <a:rPr lang="sr-Latn-CS" dirty="0" smtClean="0"/>
              <a:t>Tramadol</a:t>
            </a:r>
          </a:p>
          <a:p>
            <a:r>
              <a:rPr lang="sr-Latn-CS" dirty="0" smtClean="0"/>
              <a:t>klonidin</a:t>
            </a:r>
          </a:p>
          <a:p>
            <a:r>
              <a:rPr lang="sr-Latn-CS" dirty="0" smtClean="0"/>
              <a:t>Ketamin, azot-oksid</a:t>
            </a:r>
          </a:p>
          <a:p>
            <a:r>
              <a:rPr lang="sr-Latn-CS" dirty="0" smtClean="0"/>
              <a:t>Sistemski opioidi- i.m.  s.c.  i.v.  Transdermalno</a:t>
            </a:r>
          </a:p>
          <a:p>
            <a:r>
              <a:rPr lang="sr-Latn-CS" dirty="0" smtClean="0"/>
              <a:t>PCA- patient controlled analgesia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b="1" dirty="0" smtClean="0">
                <a:solidFill>
                  <a:srgbClr val="FF0000"/>
                </a:solidFill>
              </a:rPr>
              <a:t>Opioidi</a:t>
            </a:r>
            <a:r>
              <a:rPr lang="sr-Latn-CS" dirty="0" smtClean="0"/>
              <a:t> zlatan standard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i="1" dirty="0" smtClean="0">
                <a:solidFill>
                  <a:srgbClr val="FF0000"/>
                </a:solidFill>
              </a:rPr>
              <a:t>Morfin</a:t>
            </a:r>
            <a:r>
              <a:rPr lang="sr-Latn-CS" dirty="0" smtClean="0"/>
              <a:t>- spor početak dejstva (15-20min), dugo delovanje, akumulacija aktivnih metabolita kod renalne disf-je, histaminoliberator </a:t>
            </a:r>
          </a:p>
          <a:p>
            <a:r>
              <a:rPr lang="sr-Latn-CS" i="1" dirty="0" smtClean="0">
                <a:solidFill>
                  <a:srgbClr val="FF0000"/>
                </a:solidFill>
              </a:rPr>
              <a:t>Fentanil</a:t>
            </a:r>
            <a:r>
              <a:rPr lang="sr-Latn-CS" dirty="0" smtClean="0"/>
              <a:t>- dugo context-senzitivno polu vreme- nakon duže primene dugotrajnije dejstvo od morfina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b="1" dirty="0" smtClean="0">
                <a:solidFill>
                  <a:srgbClr val="FF0000"/>
                </a:solidFill>
              </a:rPr>
              <a:t>Remifentanil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 Nespecifični esterazni metabolizam</a:t>
            </a:r>
          </a:p>
          <a:p>
            <a:r>
              <a:rPr lang="sr-Latn-CS" dirty="0" smtClean="0"/>
              <a:t>Brz početak, lako se titrira do efikasne doze, brz prestanak dejstva</a:t>
            </a:r>
          </a:p>
          <a:p>
            <a:r>
              <a:rPr lang="sr-Latn-CS" dirty="0" smtClean="0"/>
              <a:t>Context-senzitivno poluvreme oko 3min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Osnovna pravila administriranja opioida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Kada je moguće –oralne ili transdermalne forme</a:t>
            </a:r>
          </a:p>
          <a:p>
            <a:r>
              <a:rPr lang="sr-Latn-CS" dirty="0" smtClean="0"/>
              <a:t>Odmah startovati sa dozom koja će dati oslobađanje od bola</a:t>
            </a:r>
          </a:p>
          <a:p>
            <a:r>
              <a:rPr lang="sr-Latn-CS" dirty="0" smtClean="0"/>
              <a:t>Za konstantan bol- regularan dozni interval</a:t>
            </a:r>
          </a:p>
          <a:p>
            <a:r>
              <a:rPr lang="sr-Latn-CS" smtClean="0"/>
              <a:t>Fiksirano doziranje omogućava održavanje stanja bez bola</a:t>
            </a:r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800" dirty="0" smtClean="0"/>
              <a:t>Principi doziranja</a:t>
            </a:r>
            <a:endParaRPr lang="en-US" sz="2800" dirty="0"/>
          </a:p>
        </p:txBody>
      </p:sp>
      <p:pic>
        <p:nvPicPr>
          <p:cNvPr id="5" name="Picture Placeholder 4" descr="chemistryproject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4275" b="427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24" y="1142984"/>
            <a:ext cx="6915176" cy="1000132"/>
          </a:xfrm>
        </p:spPr>
        <p:txBody>
          <a:bodyPr>
            <a:normAutofit/>
          </a:bodyPr>
          <a:lstStyle/>
          <a:p>
            <a:r>
              <a:rPr lang="sr-Latn-CS" sz="3200" b="1" dirty="0" smtClean="0">
                <a:solidFill>
                  <a:srgbClr val="FF0000"/>
                </a:solidFill>
              </a:rPr>
              <a:t>TITRIRAJ, TITRIRAJ....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Neželjeni efekti opioida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Muka</a:t>
            </a:r>
          </a:p>
          <a:p>
            <a:r>
              <a:rPr lang="sr-Latn-CS" dirty="0" smtClean="0"/>
              <a:t>Svrab</a:t>
            </a:r>
          </a:p>
          <a:p>
            <a:r>
              <a:rPr lang="sr-Latn-CS" dirty="0" smtClean="0"/>
              <a:t>Retencija urina</a:t>
            </a:r>
          </a:p>
          <a:p>
            <a:r>
              <a:rPr lang="sr-Latn-CS" dirty="0" smtClean="0"/>
              <a:t>Opstipacija</a:t>
            </a:r>
          </a:p>
          <a:p>
            <a:r>
              <a:rPr lang="sr-Latn-CS" dirty="0" smtClean="0"/>
              <a:t>Rana (1 sat nakon davanja) ili kasna (posle 6-12 h) respiratorna depresija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512064"/>
            <a:ext cx="7758138" cy="1130986"/>
          </a:xfrm>
        </p:spPr>
        <p:txBody>
          <a:bodyPr/>
          <a:lstStyle/>
          <a:p>
            <a:r>
              <a:rPr lang="sr-Latn-CS" sz="3600" dirty="0" smtClean="0"/>
              <a:t>Najčešće </a:t>
            </a:r>
            <a:r>
              <a:rPr lang="sr-Latn-CS" sz="3600" dirty="0" smtClean="0">
                <a:solidFill>
                  <a:srgbClr val="FF0000"/>
                </a:solidFill>
              </a:rPr>
              <a:t>dg. dileme</a:t>
            </a:r>
            <a:r>
              <a:rPr lang="sr-Latn-CS" sz="3600" i="1" dirty="0" smtClean="0">
                <a:solidFill>
                  <a:srgbClr val="FF0000"/>
                </a:solidFill>
              </a:rPr>
              <a:t> koje prate primenu</a:t>
            </a:r>
            <a:r>
              <a:rPr lang="sr-Latn-CS" sz="3600" dirty="0" smtClean="0"/>
              <a:t> opioida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Hiperadrenergičko stanje- kod mlađih može biti fiziološki odgovor na traumu, hipovolemiju, operaciju, a ne izraz oligoanalgezije- dobar prognostički znak</a:t>
            </a:r>
          </a:p>
          <a:p>
            <a:r>
              <a:rPr lang="sr-Latn-CS" dirty="0" smtClean="0"/>
              <a:t>Hipotenzija- može biti posledica hipovolemije, koju je odgovor organizma na bol maskirao, a ne direktnog dejstva remifentanila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512064"/>
            <a:ext cx="7758138" cy="1273862"/>
          </a:xfrm>
        </p:spPr>
        <p:txBody>
          <a:bodyPr/>
          <a:lstStyle/>
          <a:p>
            <a:r>
              <a:rPr lang="sr-Latn-CS" sz="3600" dirty="0" smtClean="0"/>
              <a:t>Najčešće </a:t>
            </a:r>
            <a:r>
              <a:rPr lang="sr-Latn-CS" sz="3600" i="1" dirty="0" smtClean="0">
                <a:solidFill>
                  <a:srgbClr val="FF0000"/>
                </a:solidFill>
              </a:rPr>
              <a:t>zablude o primeni</a:t>
            </a:r>
            <a:r>
              <a:rPr lang="sr-Latn-CS" sz="3600" dirty="0" smtClean="0">
                <a:solidFill>
                  <a:srgbClr val="FF0000"/>
                </a:solidFill>
              </a:rPr>
              <a:t> </a:t>
            </a:r>
            <a:r>
              <a:rPr lang="sr-Latn-CS" sz="3600" dirty="0" smtClean="0"/>
              <a:t>opioida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Može maskirati patologiju- neosnovano, analgezija olakšava klinički pregled</a:t>
            </a:r>
          </a:p>
          <a:p>
            <a:r>
              <a:rPr lang="sr-Latn-CS" dirty="0" smtClean="0"/>
              <a:t>Mioza (rezultat cen.dejstva opioida) maskira razvoj pupilarnih abnormalnost koje prate neurotraumu-netačno (unilateralno proširena zenica još izrazitija kod mioze druge</a:t>
            </a:r>
          </a:p>
          <a:p>
            <a:r>
              <a:rPr lang="sr-Latn-CS" dirty="0" smtClean="0"/>
              <a:t>Zavisnost- ne javlja se kod kratkotrajne primene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428605"/>
            <a:ext cx="6986614" cy="1357322"/>
          </a:xfrm>
        </p:spPr>
        <p:txBody>
          <a:bodyPr/>
          <a:lstStyle/>
          <a:p>
            <a:r>
              <a:rPr lang="sr-Latn-CS" sz="2400" i="1" dirty="0" smtClean="0"/>
              <a:t>Koji je optimalan analgetik</a:t>
            </a:r>
            <a:endParaRPr lang="sr-Latn-CS" dirty="0"/>
          </a:p>
        </p:txBody>
      </p:sp>
      <p:pic>
        <p:nvPicPr>
          <p:cNvPr id="5" name="Picture Placeholder 4" descr="550px-WHO_Analgesic_Ladder.pn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2883" b="22883"/>
          <a:stretch>
            <a:fillRect/>
          </a:stretch>
        </p:blipFill>
        <p:spPr>
          <a:xfrm>
            <a:off x="500034" y="1879143"/>
            <a:ext cx="8358213" cy="4722807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flipV="1">
            <a:off x="1142976" y="1764506"/>
            <a:ext cx="6272234" cy="92858"/>
          </a:xfrm>
        </p:spPr>
        <p:txBody>
          <a:bodyPr>
            <a:normAutofit fontScale="25000" lnSpcReduction="20000"/>
          </a:bodyPr>
          <a:lstStyle/>
          <a:p>
            <a:r>
              <a:rPr lang="sr-Latn-CS" dirty="0" smtClean="0"/>
              <a:t>Đ    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Definicije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b="1" dirty="0" smtClean="0">
                <a:solidFill>
                  <a:srgbClr val="FF0000"/>
                </a:solidFill>
              </a:rPr>
              <a:t>Bol</a:t>
            </a:r>
            <a:r>
              <a:rPr lang="sr-Latn-CS" dirty="0" smtClean="0"/>
              <a:t> je neprijatno senzorno i emocionalno iskustvo, koje se javlja zbog aktuelnog ili potencijalnog oštećenja tkiva</a:t>
            </a:r>
          </a:p>
          <a:p>
            <a:r>
              <a:rPr lang="sr-Latn-CS" dirty="0" smtClean="0">
                <a:solidFill>
                  <a:srgbClr val="FF0000"/>
                </a:solidFill>
              </a:rPr>
              <a:t>Subjektivno</a:t>
            </a:r>
            <a:r>
              <a:rPr lang="sr-Latn-CS" dirty="0" smtClean="0"/>
              <a:t> iskustvo</a:t>
            </a:r>
          </a:p>
          <a:p>
            <a:r>
              <a:rPr lang="sr-Latn-CS" dirty="0" smtClean="0"/>
              <a:t>Ne mora biti proporcionalan stepenu oštećenja tkiva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Merdevine analgetske 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1. korak      -acetaminofen</a:t>
            </a:r>
          </a:p>
          <a:p>
            <a:pPr>
              <a:buNone/>
            </a:pPr>
            <a:r>
              <a:rPr lang="sr-Latn-CS" dirty="0" smtClean="0"/>
              <a:t> </a:t>
            </a:r>
            <a:r>
              <a:rPr lang="sr-Latn-CS" dirty="0" smtClean="0"/>
              <a:t>                          -NSAID</a:t>
            </a:r>
          </a:p>
          <a:p>
            <a:r>
              <a:rPr lang="sr-Latn-CS" dirty="0" smtClean="0"/>
              <a:t>2.korak       -mešani opioid+ ne-opioid</a:t>
            </a:r>
          </a:p>
          <a:p>
            <a:pPr>
              <a:buNone/>
            </a:pPr>
            <a:r>
              <a:rPr lang="sr-Latn-CS" dirty="0" smtClean="0"/>
              <a:t> </a:t>
            </a:r>
            <a:r>
              <a:rPr lang="sr-Latn-CS" dirty="0" smtClean="0"/>
              <a:t>                          -male doze opioida</a:t>
            </a:r>
          </a:p>
          <a:p>
            <a:pPr>
              <a:buNone/>
            </a:pPr>
            <a:r>
              <a:rPr lang="sr-Latn-CS" dirty="0" smtClean="0"/>
              <a:t> </a:t>
            </a:r>
            <a:r>
              <a:rPr lang="sr-Latn-CS" dirty="0" smtClean="0"/>
              <a:t>                          -alternativna Th</a:t>
            </a:r>
          </a:p>
          <a:p>
            <a:r>
              <a:rPr lang="sr-Latn-CS" dirty="0" smtClean="0"/>
              <a:t>3. korak       -opioid</a:t>
            </a:r>
          </a:p>
          <a:p>
            <a:pPr>
              <a:buNone/>
            </a:pPr>
            <a:r>
              <a:rPr lang="sr-Latn-CS" dirty="0" smtClean="0"/>
              <a:t> </a:t>
            </a:r>
            <a:r>
              <a:rPr lang="sr-Latn-CS" dirty="0" smtClean="0"/>
              <a:t>                           -doodatna Th</a:t>
            </a:r>
          </a:p>
          <a:p>
            <a:pPr>
              <a:buNone/>
            </a:pPr>
            <a:r>
              <a:rPr lang="sr-Latn-CS" dirty="0" smtClean="0"/>
              <a:t> </a:t>
            </a:r>
            <a:r>
              <a:rPr lang="sr-Latn-CS" dirty="0" smtClean="0"/>
              <a:t>                           -invazivne procedure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Važno: </a:t>
            </a:r>
            <a:r>
              <a:rPr lang="sr-Latn-CS" b="1" dirty="0" smtClean="0">
                <a:solidFill>
                  <a:srgbClr val="FF0000"/>
                </a:solidFill>
              </a:rPr>
              <a:t>multi-modalna th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Različit bol                            različit lek</a:t>
            </a:r>
          </a:p>
          <a:p>
            <a:r>
              <a:rPr lang="sr-Latn-CS" dirty="0" smtClean="0"/>
              <a:t>Kominovati lekove sa drugačijim mehanizmom dejstva</a:t>
            </a:r>
          </a:p>
          <a:p>
            <a:r>
              <a:rPr lang="sr-Latn-CS" dirty="0" smtClean="0"/>
              <a:t>Dodatna Th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Triciklični antidepresivi              lek izbora za neuropatski bol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Tretirati neželjene efekte</a:t>
            </a:r>
            <a:endParaRPr lang="en-US" dirty="0"/>
          </a:p>
        </p:txBody>
      </p:sp>
      <p:sp>
        <p:nvSpPr>
          <p:cNvPr id="4" name="Left-Right Arrow 3"/>
          <p:cNvSpPr/>
          <p:nvPr/>
        </p:nvSpPr>
        <p:spPr>
          <a:xfrm>
            <a:off x="3500430" y="1785926"/>
            <a:ext cx="1216152" cy="57150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357818" y="4143380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zaključak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Efikasna kontrola bola značajno doprinosi smanjenju mortaliteta i morbiditeta nakon traume i operacja</a:t>
            </a:r>
          </a:p>
          <a:p>
            <a:r>
              <a:rPr lang="sr-Latn-CS" dirty="0" smtClean="0"/>
              <a:t>Multimodalan pristup</a:t>
            </a:r>
          </a:p>
          <a:p>
            <a:r>
              <a:rPr lang="sr-Latn-CS" dirty="0" smtClean="0"/>
              <a:t>Titrijate analgeziju prema odgovoru</a:t>
            </a:r>
          </a:p>
          <a:p>
            <a:r>
              <a:rPr lang="sr-Latn-CS" dirty="0" smtClean="0"/>
              <a:t>Ne bojte se kombinovanja analgetika</a:t>
            </a:r>
          </a:p>
          <a:p>
            <a:r>
              <a:rPr lang="sr-Latn-CS" b="1" dirty="0" smtClean="0">
                <a:solidFill>
                  <a:srgbClr val="FF0000"/>
                </a:solidFill>
              </a:rPr>
              <a:t>Oslobađanje od bola je osnovno ljudsko pravo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7554" y="2357430"/>
            <a:ext cx="23551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CS" sz="4800" dirty="0" smtClean="0"/>
              <a:t>Pitanja ?</a:t>
            </a:r>
            <a:endParaRPr lang="en-US" sz="48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76" y="500042"/>
            <a:ext cx="6629424" cy="28575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Placeholder 4" descr="pain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7623" b="7623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785786" y="714356"/>
            <a:ext cx="6986614" cy="1121588"/>
          </a:xfrm>
        </p:spPr>
        <p:txBody>
          <a:bodyPr>
            <a:noAutofit/>
          </a:bodyPr>
          <a:lstStyle/>
          <a:p>
            <a:r>
              <a:rPr lang="sr-Latn-CS" sz="4400" i="1" dirty="0" smtClean="0">
                <a:latin typeface="Berlin Sans FB" pitchFamily="34" charset="0"/>
              </a:rPr>
              <a:t>Ako te ne ubije...</a:t>
            </a:r>
            <a:endParaRPr lang="en-US" sz="4400" i="1" dirty="0"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Tipovi bola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Akutni</a:t>
            </a:r>
          </a:p>
          <a:p>
            <a:r>
              <a:rPr lang="sr-Latn-CS" dirty="0" smtClean="0"/>
              <a:t>Hronični (1.maligni; 2. ne-maligni)</a:t>
            </a:r>
          </a:p>
          <a:p>
            <a:endParaRPr lang="sr-Latn-CS" dirty="0" smtClean="0"/>
          </a:p>
          <a:p>
            <a:r>
              <a:rPr lang="sr-Latn-CS" dirty="0" smtClean="0"/>
              <a:t>Nociceptivni bol (aktiviranjem receptora za bol somatskih ili visceralnih struktura)</a:t>
            </a:r>
          </a:p>
          <a:p>
            <a:r>
              <a:rPr lang="sr-Latn-CS" dirty="0" smtClean="0"/>
              <a:t>Neuropatski bol (abnormalni stimulus iz nervnog sistema-oštećenjereceptora ili nerava)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Terminologija bola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>
                <a:solidFill>
                  <a:srgbClr val="FF0000"/>
                </a:solidFill>
              </a:rPr>
              <a:t>Akutni</a:t>
            </a:r>
            <a:r>
              <a:rPr lang="sr-Latn-CS" dirty="0" smtClean="0"/>
              <a:t> bol- traje manje od 6 meseci, prestaje kada je proces izlečenja završen</a:t>
            </a:r>
          </a:p>
          <a:p>
            <a:endParaRPr lang="sr-Latn-CS" dirty="0" smtClean="0"/>
          </a:p>
          <a:p>
            <a:r>
              <a:rPr lang="sr-Latn-CS" dirty="0" smtClean="0">
                <a:solidFill>
                  <a:srgbClr val="FF0000"/>
                </a:solidFill>
              </a:rPr>
              <a:t>Hronični</a:t>
            </a:r>
            <a:r>
              <a:rPr lang="sr-Latn-CS" dirty="0" smtClean="0"/>
              <a:t> bol- traje duže od 6 meseci, nekad doživotno, uključuje često promenjenu anatomiju i nervne puteve, konstantan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i="1" dirty="0" smtClean="0"/>
              <a:t>Mitovi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Ako pacijent spava ne trpi velike bolove</a:t>
            </a:r>
          </a:p>
          <a:p>
            <a:r>
              <a:rPr lang="sr-Latn-CS" dirty="0" smtClean="0"/>
              <a:t>Pacijenti lažu o intenzitetu bola</a:t>
            </a:r>
          </a:p>
          <a:p>
            <a:r>
              <a:rPr lang="sr-Latn-CS" dirty="0" smtClean="0"/>
              <a:t>Bolje je pričekati da bol postane zaista jak pa dati lek...</a:t>
            </a:r>
          </a:p>
          <a:p>
            <a:pPr>
              <a:buNone/>
            </a:pPr>
            <a:endParaRPr lang="sr-Latn-CS" dirty="0" smtClean="0"/>
          </a:p>
          <a:p>
            <a:r>
              <a:rPr lang="sr-Latn-CS" i="1" dirty="0" smtClean="0">
                <a:solidFill>
                  <a:srgbClr val="FFFF00"/>
                </a:solidFill>
              </a:rPr>
              <a:t>Brojne studije pokazuju lošu kontrolu bola</a:t>
            </a:r>
          </a:p>
          <a:p>
            <a:pPr>
              <a:buNone/>
            </a:pPr>
            <a:r>
              <a:rPr lang="sr-Latn-CS" i="1" dirty="0" smtClean="0">
                <a:solidFill>
                  <a:srgbClr val="FFFF00"/>
                </a:solidFill>
              </a:rPr>
              <a:t>    </a:t>
            </a:r>
            <a:endParaRPr lang="en-US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Fiziologija bola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Oštećenjem tkiva oslobađaju se prostaglandini,bradikinin, serotonin,histamin - </a:t>
            </a:r>
            <a:r>
              <a:rPr lang="sr-Latn-CS" b="1" dirty="0" smtClean="0"/>
              <a:t>           </a:t>
            </a:r>
            <a:r>
              <a:rPr lang="sr-Latn-CS" dirty="0" smtClean="0"/>
              <a:t>stimulacija nociceptora-depolarizacija, repolarizacija (ulazak Na u ćeliju, izlazak K) nervni inpuls ide do zadnjeg roga kičmene moždine ili senzornih jedara u produženoj moždini. Pre nego što stigne do dubljih struktura mozga ili kore ovaj signal se modulira (pojačava ili slabi)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643042" y="3000372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8143900" y="3500438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>
                <a:solidFill>
                  <a:schemeClr val="accent5"/>
                </a:solidFill>
              </a:rPr>
              <a:t>bol</a:t>
            </a:r>
            <a:endParaRPr lang="en-US" dirty="0">
              <a:solidFill>
                <a:schemeClr val="accent5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57290" y="1214422"/>
            <a:ext cx="4293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dirty="0" smtClean="0"/>
              <a:t>Refleksnom stimulacijom hipotalamusa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i="1" dirty="0" smtClean="0"/>
              <a:t>Još štetnih efekata bola...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Muka i povraćanje</a:t>
            </a:r>
          </a:p>
          <a:p>
            <a:r>
              <a:rPr lang="sr-Latn-CS" dirty="0" smtClean="0"/>
              <a:t>Negativni efekti na respiratornu f-ju</a:t>
            </a:r>
          </a:p>
          <a:p>
            <a:r>
              <a:rPr lang="sr-Latn-CS" dirty="0" smtClean="0"/>
              <a:t>Smanjen crevni motilitet</a:t>
            </a:r>
          </a:p>
          <a:p>
            <a:r>
              <a:rPr lang="sr-Latn-CS" dirty="0" smtClean="0"/>
              <a:t>Povećanje ICP </a:t>
            </a:r>
          </a:p>
          <a:p>
            <a:r>
              <a:rPr lang="sr-Latn-CS" dirty="0" smtClean="0"/>
              <a:t>Gubitak mišićne mase</a:t>
            </a:r>
          </a:p>
          <a:p>
            <a:r>
              <a:rPr lang="sr-Latn-CS" dirty="0" smtClean="0"/>
              <a:t>Psihološki efekti bola</a:t>
            </a:r>
          </a:p>
          <a:p>
            <a:r>
              <a:rPr lang="sr-Latn-CS" dirty="0" smtClean="0"/>
              <a:t>HRONIČNI BOLNI SY, HIPERALGEZIJA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1061</TotalTime>
  <Words>1061</Words>
  <Application>Microsoft Office PowerPoint</Application>
  <PresentationFormat>On-screen Show (4:3)</PresentationFormat>
  <Paragraphs>181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Metro</vt:lpstr>
      <vt:lpstr>BOL Analgezija i sedacija</vt:lpstr>
      <vt:lpstr>ciljevi</vt:lpstr>
      <vt:lpstr>Definicije</vt:lpstr>
      <vt:lpstr>Tipovi bola</vt:lpstr>
      <vt:lpstr>Terminologija bola</vt:lpstr>
      <vt:lpstr>Mitovi</vt:lpstr>
      <vt:lpstr>Fiziologija bola</vt:lpstr>
      <vt:lpstr>bol</vt:lpstr>
      <vt:lpstr>Još štetnih efekata bola...</vt:lpstr>
      <vt:lpstr>Analgezija, kada?</vt:lpstr>
      <vt:lpstr>Analgezija, kako? Procena bola</vt:lpstr>
      <vt:lpstr>Analgezija, kako? Procena bola</vt:lpstr>
      <vt:lpstr>Skale bola</vt:lpstr>
      <vt:lpstr>Fiziološki indikatori bola</vt:lpstr>
      <vt:lpstr>Pain Intensity Scale                Sedation-Agitation Scale</vt:lpstr>
      <vt:lpstr>Lečenje (terapija) bola</vt:lpstr>
      <vt:lpstr>Lečenje bola- lekovi sa perifernim dejstvom </vt:lpstr>
      <vt:lpstr>NSAID neželjeni efekti</vt:lpstr>
      <vt:lpstr>Lečenje (terapija) bola</vt:lpstr>
      <vt:lpstr>Lečenje (terapija) bola</vt:lpstr>
      <vt:lpstr>Lečenje bola- lekovi sa centralnim dejstvom</vt:lpstr>
      <vt:lpstr>Opioidi zlatan standard</vt:lpstr>
      <vt:lpstr>Remifentanil</vt:lpstr>
      <vt:lpstr>Osnovna pravila administriranja opioida</vt:lpstr>
      <vt:lpstr>Principi doziranja</vt:lpstr>
      <vt:lpstr>Neželjeni efekti opioida</vt:lpstr>
      <vt:lpstr>Najčešće dg. dileme koje prate primenu opioida</vt:lpstr>
      <vt:lpstr>Najčešće zablude o primeni opioida</vt:lpstr>
      <vt:lpstr>Koji je optimalan analgetik</vt:lpstr>
      <vt:lpstr>Merdevine analgetske Th</vt:lpstr>
      <vt:lpstr>Važno: multi-modalna th</vt:lpstr>
      <vt:lpstr>zaključak</vt:lpstr>
      <vt:lpstr>Slide 33</vt:lpstr>
      <vt:lpstr>Slide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Anlgezija i sedacija kod traumatizovanih pacijenata</dc:title>
  <dc:creator>User</dc:creator>
  <cp:lastModifiedBy>User</cp:lastModifiedBy>
  <cp:revision>123</cp:revision>
  <dcterms:created xsi:type="dcterms:W3CDTF">2009-01-20T15:15:24Z</dcterms:created>
  <dcterms:modified xsi:type="dcterms:W3CDTF">2010-04-21T20:30:52Z</dcterms:modified>
</cp:coreProperties>
</file>